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67" r:id="rId2"/>
    <p:sldId id="300" r:id="rId3"/>
    <p:sldId id="302" r:id="rId4"/>
    <p:sldId id="303" r:id="rId5"/>
    <p:sldId id="311" r:id="rId6"/>
    <p:sldId id="312" r:id="rId7"/>
    <p:sldId id="313" r:id="rId8"/>
    <p:sldId id="314" r:id="rId9"/>
    <p:sldId id="315" r:id="rId10"/>
    <p:sldId id="316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2BAAB-EAFC-4360-A66B-8C428FD5AE05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59780-CA62-41F6-9713-3026523477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1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>
            <a:extLst>
              <a:ext uri="{FF2B5EF4-FFF2-40B4-BE49-F238E27FC236}">
                <a16:creationId xmlns:a16="http://schemas.microsoft.com/office/drawing/2014/main" id="{9E0F82D7-E443-4F0B-8A54-99EB666743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92004F-DFC2-42C8-BD3B-377E04B9566A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3955" name="Rectangle 2">
            <a:extLst>
              <a:ext uri="{FF2B5EF4-FFF2-40B4-BE49-F238E27FC236}">
                <a16:creationId xmlns:a16="http://schemas.microsoft.com/office/drawing/2014/main" id="{491BC794-7870-49FA-8901-1AA40249B3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6" name="Rectangle 3">
            <a:extLst>
              <a:ext uri="{FF2B5EF4-FFF2-40B4-BE49-F238E27FC236}">
                <a16:creationId xmlns:a16="http://schemas.microsoft.com/office/drawing/2014/main" id="{D30D53EF-E470-458E-86E5-9D3621EE2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395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7">
            <a:extLst>
              <a:ext uri="{FF2B5EF4-FFF2-40B4-BE49-F238E27FC236}">
                <a16:creationId xmlns:a16="http://schemas.microsoft.com/office/drawing/2014/main" id="{269384F5-02C6-46C3-8BA2-0591E486A3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5D1400-7847-44B0-B03E-66F877BA66BF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2387" name="Rectangle 2">
            <a:extLst>
              <a:ext uri="{FF2B5EF4-FFF2-40B4-BE49-F238E27FC236}">
                <a16:creationId xmlns:a16="http://schemas.microsoft.com/office/drawing/2014/main" id="{B613DDC7-A929-4B1D-832C-2DD2B4E031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8" name="Rectangle 3">
            <a:extLst>
              <a:ext uri="{FF2B5EF4-FFF2-40B4-BE49-F238E27FC236}">
                <a16:creationId xmlns:a16="http://schemas.microsoft.com/office/drawing/2014/main" id="{44F6A0BA-7778-4B8B-8EE5-7EDBCF47F4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321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7">
            <a:extLst>
              <a:ext uri="{FF2B5EF4-FFF2-40B4-BE49-F238E27FC236}">
                <a16:creationId xmlns:a16="http://schemas.microsoft.com/office/drawing/2014/main" id="{9265FC23-A361-4517-8FD4-A67E1A864C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50FDA9-9DFB-4B40-B642-62043D9FF98C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6003" name="Rectangle 2">
            <a:extLst>
              <a:ext uri="{FF2B5EF4-FFF2-40B4-BE49-F238E27FC236}">
                <a16:creationId xmlns:a16="http://schemas.microsoft.com/office/drawing/2014/main" id="{33A98FF6-AE06-4478-996E-E41553879D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4" name="Rectangle 3">
            <a:extLst>
              <a:ext uri="{FF2B5EF4-FFF2-40B4-BE49-F238E27FC236}">
                <a16:creationId xmlns:a16="http://schemas.microsoft.com/office/drawing/2014/main" id="{427C7BFE-8BB4-488E-A976-226A22C6F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953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>
            <a:extLst>
              <a:ext uri="{FF2B5EF4-FFF2-40B4-BE49-F238E27FC236}">
                <a16:creationId xmlns:a16="http://schemas.microsoft.com/office/drawing/2014/main" id="{7E9296B0-68F4-450E-ADF9-2C6B09B22D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96D51E-3AEE-4B05-B5CA-F41C0D8848BC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8051" name="Rectangle 2">
            <a:extLst>
              <a:ext uri="{FF2B5EF4-FFF2-40B4-BE49-F238E27FC236}">
                <a16:creationId xmlns:a16="http://schemas.microsoft.com/office/drawing/2014/main" id="{4151B9CD-1C56-474F-9CE4-08539BE818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>
            <a:extLst>
              <a:ext uri="{FF2B5EF4-FFF2-40B4-BE49-F238E27FC236}">
                <a16:creationId xmlns:a16="http://schemas.microsoft.com/office/drawing/2014/main" id="{D6118195-6A77-4CA7-8FA6-43A3FD149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830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>
            <a:extLst>
              <a:ext uri="{FF2B5EF4-FFF2-40B4-BE49-F238E27FC236}">
                <a16:creationId xmlns:a16="http://schemas.microsoft.com/office/drawing/2014/main" id="{89A2B965-1A92-4C7C-A883-EFF57A8166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1B7780-BB01-4EA3-9BCC-302AC6CB208D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0099" name="Rectangle 2">
            <a:extLst>
              <a:ext uri="{FF2B5EF4-FFF2-40B4-BE49-F238E27FC236}">
                <a16:creationId xmlns:a16="http://schemas.microsoft.com/office/drawing/2014/main" id="{0CDB36F9-956B-46F6-A4C9-C3B21F6C8F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100" name="Rectangle 3">
            <a:extLst>
              <a:ext uri="{FF2B5EF4-FFF2-40B4-BE49-F238E27FC236}">
                <a16:creationId xmlns:a16="http://schemas.microsoft.com/office/drawing/2014/main" id="{71679B58-7DD8-431F-881A-6689DCE24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712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>
            <a:extLst>
              <a:ext uri="{FF2B5EF4-FFF2-40B4-BE49-F238E27FC236}">
                <a16:creationId xmlns:a16="http://schemas.microsoft.com/office/drawing/2014/main" id="{A58012CC-CA94-4394-BACD-1BE4043027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1ACB8C-9B3A-407A-8692-FDC49B845776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2147" name="Rectangle 2">
            <a:extLst>
              <a:ext uri="{FF2B5EF4-FFF2-40B4-BE49-F238E27FC236}">
                <a16:creationId xmlns:a16="http://schemas.microsoft.com/office/drawing/2014/main" id="{8CB9BFAB-47B5-4469-9D1A-3781FAC332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8" name="Rectangle 3">
            <a:extLst>
              <a:ext uri="{FF2B5EF4-FFF2-40B4-BE49-F238E27FC236}">
                <a16:creationId xmlns:a16="http://schemas.microsoft.com/office/drawing/2014/main" id="{97C301B0-8E87-45C9-9994-E0B7A9E51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45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>
            <a:extLst>
              <a:ext uri="{FF2B5EF4-FFF2-40B4-BE49-F238E27FC236}">
                <a16:creationId xmlns:a16="http://schemas.microsoft.com/office/drawing/2014/main" id="{3844E2D0-751F-4A88-9E41-EDD6DFC3F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EBE1D2-1D13-465B-A8D9-DBF49A060242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4195" name="Rectangle 2">
            <a:extLst>
              <a:ext uri="{FF2B5EF4-FFF2-40B4-BE49-F238E27FC236}">
                <a16:creationId xmlns:a16="http://schemas.microsoft.com/office/drawing/2014/main" id="{9A180F34-C3CC-46DF-9BC5-9E981BC951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6" name="Rectangle 3">
            <a:extLst>
              <a:ext uri="{FF2B5EF4-FFF2-40B4-BE49-F238E27FC236}">
                <a16:creationId xmlns:a16="http://schemas.microsoft.com/office/drawing/2014/main" id="{78BD4A40-C2D5-48E8-9EC3-272B884F6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054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7">
            <a:extLst>
              <a:ext uri="{FF2B5EF4-FFF2-40B4-BE49-F238E27FC236}">
                <a16:creationId xmlns:a16="http://schemas.microsoft.com/office/drawing/2014/main" id="{B2D937CF-833C-4583-9816-F4281EEE69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4A7F5C-5283-49A5-9892-BF82CB74B86F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243" name="Rectangle 2">
            <a:extLst>
              <a:ext uri="{FF2B5EF4-FFF2-40B4-BE49-F238E27FC236}">
                <a16:creationId xmlns:a16="http://schemas.microsoft.com/office/drawing/2014/main" id="{5635093D-8F19-49DB-8E6B-454B03A2F6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4" name="Rectangle 3">
            <a:extLst>
              <a:ext uri="{FF2B5EF4-FFF2-40B4-BE49-F238E27FC236}">
                <a16:creationId xmlns:a16="http://schemas.microsoft.com/office/drawing/2014/main" id="{BA75A847-EF4A-42F8-BEBA-05478E7F47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63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7">
            <a:extLst>
              <a:ext uri="{FF2B5EF4-FFF2-40B4-BE49-F238E27FC236}">
                <a16:creationId xmlns:a16="http://schemas.microsoft.com/office/drawing/2014/main" id="{B24E72BE-3533-4E9D-BDCC-D33CAF90E1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11DAAC-56FA-45BE-8164-E1273720943D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8291" name="Rectangle 2">
            <a:extLst>
              <a:ext uri="{FF2B5EF4-FFF2-40B4-BE49-F238E27FC236}">
                <a16:creationId xmlns:a16="http://schemas.microsoft.com/office/drawing/2014/main" id="{6D3E3C1F-0ACD-4B50-BA3A-B33CE4FFD7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2" name="Rectangle 3">
            <a:extLst>
              <a:ext uri="{FF2B5EF4-FFF2-40B4-BE49-F238E27FC236}">
                <a16:creationId xmlns:a16="http://schemas.microsoft.com/office/drawing/2014/main" id="{7B8922B0-0C15-4ACF-9D71-29535FC2F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046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7">
            <a:extLst>
              <a:ext uri="{FF2B5EF4-FFF2-40B4-BE49-F238E27FC236}">
                <a16:creationId xmlns:a16="http://schemas.microsoft.com/office/drawing/2014/main" id="{6A428078-783F-4223-985B-CAC2B6E7F1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24FB99-278B-4788-B481-C423DCA8BF3C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0339" name="Rectangle 2">
            <a:extLst>
              <a:ext uri="{FF2B5EF4-FFF2-40B4-BE49-F238E27FC236}">
                <a16:creationId xmlns:a16="http://schemas.microsoft.com/office/drawing/2014/main" id="{1DA01EC8-5E6B-45BE-A64F-25F87A2F6D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40" name="Rectangle 3">
            <a:extLst>
              <a:ext uri="{FF2B5EF4-FFF2-40B4-BE49-F238E27FC236}">
                <a16:creationId xmlns:a16="http://schemas.microsoft.com/office/drawing/2014/main" id="{FE230E54-E83C-449E-8246-F4F7BEB2F3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16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3921" y="2130428"/>
            <a:ext cx="1036416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9760" y="3886200"/>
            <a:ext cx="853440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859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0562" y="1600203"/>
            <a:ext cx="10972801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346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41601" y="274641"/>
            <a:ext cx="274176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0562" y="274641"/>
            <a:ext cx="8046721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1807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10562" y="274641"/>
            <a:ext cx="10972801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25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0562" y="1600203"/>
            <a:ext cx="10972801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557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840" y="4406903"/>
            <a:ext cx="1036224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840" y="2906713"/>
            <a:ext cx="10362241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002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0560" y="1600203"/>
            <a:ext cx="539328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8162" y="1600203"/>
            <a:ext cx="5395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058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0560" y="1535113"/>
            <a:ext cx="538560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0560" y="2174875"/>
            <a:ext cx="538560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922" y="1535113"/>
            <a:ext cx="538944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922" y="2174875"/>
            <a:ext cx="538944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668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473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217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0" y="273050"/>
            <a:ext cx="4010881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362" y="273053"/>
            <a:ext cx="68160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0560" y="1435103"/>
            <a:ext cx="4010881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7539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0402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90402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90402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2460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>
            <a:extLst>
              <a:ext uri="{FF2B5EF4-FFF2-40B4-BE49-F238E27FC236}">
                <a16:creationId xmlns:a16="http://schemas.microsoft.com/office/drawing/2014/main" id="{24735601-D245-4821-AFBA-DC2C7C0DF8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106" y="115889"/>
            <a:ext cx="1058909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hteck 15">
            <a:extLst>
              <a:ext uri="{FF2B5EF4-FFF2-40B4-BE49-F238E27FC236}">
                <a16:creationId xmlns:a16="http://schemas.microsoft.com/office/drawing/2014/main" id="{40DF47D9-CCEC-4C24-8C87-2AD3BA6487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692186"/>
            <a:ext cx="646331" cy="35394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sp>
        <p:nvSpPr>
          <p:cNvPr id="1028" name="Rechteck 4">
            <a:extLst>
              <a:ext uri="{FF2B5EF4-FFF2-40B4-BE49-F238E27FC236}">
                <a16:creationId xmlns:a16="http://schemas.microsoft.com/office/drawing/2014/main" id="{D47C6C18-E7C2-44AE-BD29-11D2B0B18E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73061"/>
            <a:ext cx="646331" cy="35394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D1D59AB5-0D66-4F0D-A4E4-CC32F94BBB2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252789"/>
            <a:ext cx="104448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lang="de-AT" altLang="de-DE" sz="2000"/>
          </a:p>
        </p:txBody>
      </p:sp>
      <p:sp>
        <p:nvSpPr>
          <p:cNvPr id="1030" name="Text Box 9">
            <a:extLst>
              <a:ext uri="{FF2B5EF4-FFF2-40B4-BE49-F238E27FC236}">
                <a16:creationId xmlns:a16="http://schemas.microsoft.com/office/drawing/2014/main" id="{6F6F95D2-F1D7-4BE9-AE96-F6870373E7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15041" y="6324601"/>
            <a:ext cx="101376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87FA2776-FF77-46D7-BCDC-A2EA686B5FC1}" type="slidenum">
              <a:rPr lang="it-IT" altLang="de-DE" sz="1800" b="1" smtClean="0">
                <a:solidFill>
                  <a:srgbClr val="B2B2B2"/>
                </a:solidFill>
                <a:latin typeface="Tahoma" panose="020B0604030504040204" pitchFamily="34" charset="0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it-IT" altLang="de-DE" sz="1800" b="1">
              <a:solidFill>
                <a:srgbClr val="B2B2B2"/>
              </a:solidFill>
              <a:latin typeface="Tahoma" panose="020B0604030504040204" pitchFamily="34" charset="0"/>
            </a:endParaRPr>
          </a:p>
        </p:txBody>
      </p:sp>
      <p:pic>
        <p:nvPicPr>
          <p:cNvPr id="1031" name="Picture 38">
            <a:extLst>
              <a:ext uri="{FF2B5EF4-FFF2-40B4-BE49-F238E27FC236}">
                <a16:creationId xmlns:a16="http://schemas.microsoft.com/office/drawing/2014/main" id="{537B0E59-DD87-45A2-A461-DEF9AF68DC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05"/>
          <a:stretch>
            <a:fillRect/>
          </a:stretch>
        </p:blipFill>
        <p:spPr bwMode="auto">
          <a:xfrm>
            <a:off x="174721" y="981076"/>
            <a:ext cx="608639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oup 47">
            <a:extLst>
              <a:ext uri="{FF2B5EF4-FFF2-40B4-BE49-F238E27FC236}">
                <a16:creationId xmlns:a16="http://schemas.microsoft.com/office/drawing/2014/main" id="{3CFE354C-5815-450F-A427-E9395159F1D2}"/>
              </a:ext>
            </a:extLst>
          </p:cNvPr>
          <p:cNvGrpSpPr>
            <a:grpSpLocks/>
          </p:cNvGrpSpPr>
          <p:nvPr userDrawn="1"/>
        </p:nvGrpSpPr>
        <p:grpSpPr bwMode="auto">
          <a:xfrm rot="-5400000">
            <a:off x="-1688026" y="4139223"/>
            <a:ext cx="4341813" cy="616319"/>
            <a:chOff x="2082" y="2069"/>
            <a:chExt cx="2735" cy="321"/>
          </a:xfrm>
        </p:grpSpPr>
        <p:sp>
          <p:nvSpPr>
            <p:cNvPr id="1036" name="WordArt 44">
              <a:extLst>
                <a:ext uri="{FF2B5EF4-FFF2-40B4-BE49-F238E27FC236}">
                  <a16:creationId xmlns:a16="http://schemas.microsoft.com/office/drawing/2014/main" id="{C0CC287F-C4DD-4EAE-8126-CCA5378D303E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2" y="2069"/>
              <a:ext cx="2731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rgbClr val="FF0000">
                      <a:alpha val="89803"/>
                    </a:srgbClr>
                  </a:solidFill>
                  <a:cs typeface="Arial" panose="020B0604020202020204" pitchFamily="34" charset="0"/>
                </a:rPr>
                <a:t>INTERNATIONAL   ASSOCIATION   OF   FIRE   AND   RESCUE   SERVICES</a:t>
              </a:r>
            </a:p>
          </p:txBody>
        </p:sp>
        <p:sp>
          <p:nvSpPr>
            <p:cNvPr id="1037" name="WordArt 45">
              <a:extLst>
                <a:ext uri="{FF2B5EF4-FFF2-40B4-BE49-F238E27FC236}">
                  <a16:creationId xmlns:a16="http://schemas.microsoft.com/office/drawing/2014/main" id="{E8F7FC5C-B071-4BD8-8C26-D153618490A5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6" y="2205"/>
              <a:ext cx="2731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chemeClr val="accent1">
                      <a:alpha val="89803"/>
                    </a:schemeClr>
                  </a:solidFill>
                  <a:cs typeface="Arial" panose="020B0604020202020204" pitchFamily="34" charset="0"/>
                </a:rPr>
                <a:t>INTERNATIONALE   VEREINIGUNG   DES FEUERWEHR UND RETTUNGSWESENS</a:t>
              </a:r>
            </a:p>
          </p:txBody>
        </p:sp>
        <p:sp>
          <p:nvSpPr>
            <p:cNvPr id="1038" name="WordArt 46">
              <a:extLst>
                <a:ext uri="{FF2B5EF4-FFF2-40B4-BE49-F238E27FC236}">
                  <a16:creationId xmlns:a16="http://schemas.microsoft.com/office/drawing/2014/main" id="{FCC868C8-4A51-4060-A3B6-26CE1C03E666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6" y="2322"/>
              <a:ext cx="2731" cy="6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chemeClr val="accent1">
                      <a:alpha val="89803"/>
                    </a:schemeClr>
                  </a:solidFill>
                  <a:cs typeface="Arial" panose="020B0604020202020204" pitchFamily="34" charset="0"/>
                </a:rPr>
                <a:t>ASSOCIATON  INTERNATIONALE   DES   SERVICES   D ÍNCENDIE   ET   DE   SECOURS</a:t>
              </a:r>
            </a:p>
          </p:txBody>
        </p:sp>
      </p:grpSp>
      <p:sp>
        <p:nvSpPr>
          <p:cNvPr id="1033" name="Rectangle 24">
            <a:extLst>
              <a:ext uri="{FF2B5EF4-FFF2-40B4-BE49-F238E27FC236}">
                <a16:creationId xmlns:a16="http://schemas.microsoft.com/office/drawing/2014/main" id="{84353CF2-CCF1-40EC-A9A1-55FF295172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87314"/>
            <a:ext cx="862080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dirty="0">
                <a:solidFill>
                  <a:schemeClr val="bg1"/>
                </a:solidFill>
              </a:rPr>
              <a:t>Jugendfeuerwehr-</a:t>
            </a:r>
            <a:r>
              <a:rPr lang="de-DE" altLang="de-DE" sz="1900" b="1" dirty="0" err="1">
                <a:solidFill>
                  <a:schemeClr val="bg1"/>
                </a:solidFill>
              </a:rPr>
              <a:t>Leistungsbewerb</a:t>
            </a:r>
            <a:r>
              <a:rPr lang="de-DE" altLang="de-DE" sz="1900" b="1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dirty="0"/>
              <a:t>14. - 21. Juli 2019 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i="1" dirty="0">
                <a:solidFill>
                  <a:schemeClr val="bg1"/>
                </a:solidFill>
              </a:rPr>
              <a:t>Martigny, Schweiz</a:t>
            </a:r>
            <a:endParaRPr lang="de-AT" altLang="de-DE" sz="1900" b="1" i="1" dirty="0">
              <a:solidFill>
                <a:schemeClr val="bg1"/>
              </a:solidFill>
            </a:endParaRPr>
          </a:p>
        </p:txBody>
      </p:sp>
      <p:sp>
        <p:nvSpPr>
          <p:cNvPr id="1034" name="Rechteck 14">
            <a:extLst>
              <a:ext uri="{FF2B5EF4-FFF2-40B4-BE49-F238E27FC236}">
                <a16:creationId xmlns:a16="http://schemas.microsoft.com/office/drawing/2014/main" id="{3A628FFD-E22F-4700-94DF-E9C4DD5B41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382624"/>
            <a:ext cx="646331" cy="35394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pic>
        <p:nvPicPr>
          <p:cNvPr id="1035" name="Picture 16">
            <a:extLst>
              <a:ext uri="{FF2B5EF4-FFF2-40B4-BE49-F238E27FC236}">
                <a16:creationId xmlns:a16="http://schemas.microsoft.com/office/drawing/2014/main" id="{D77127C5-B154-4AED-90A2-BA46D3AD28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20785" y="88901"/>
            <a:ext cx="1058909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49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Text Box 2">
            <a:extLst>
              <a:ext uri="{FF2B5EF4-FFF2-40B4-BE49-F238E27FC236}">
                <a16:creationId xmlns:a16="http://schemas.microsoft.com/office/drawing/2014/main" id="{2630FCC5-55AF-4F78-907D-D044A04B2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2" y="1700213"/>
            <a:ext cx="5557837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7200" b="1" u="sng">
                <a:solidFill>
                  <a:srgbClr val="FF3300"/>
                </a:solidFill>
              </a:rPr>
              <a:t>Staffellauf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7200" b="1" u="sng">
                <a:solidFill>
                  <a:srgbClr val="FF3300"/>
                </a:solidFill>
              </a:rPr>
              <a:t>Arbeiten der Gruppe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>
            <a:extLst>
              <a:ext uri="{FF2B5EF4-FFF2-40B4-BE49-F238E27FC236}">
                <a16:creationId xmlns:a16="http://schemas.microsoft.com/office/drawing/2014/main" id="{CD10B6BA-DA42-4B7B-B18A-056BC6E0A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  <a:latin typeface="Tahoma" panose="020B0604030504040204" pitchFamily="34" charset="0"/>
              </a:rPr>
              <a:t>400m Staffellauf</a:t>
            </a:r>
          </a:p>
        </p:txBody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71812452-AA77-4B64-B453-3416586DC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Das Arbeiten im Bahnabschnitt 9:</a:t>
            </a:r>
          </a:p>
        </p:txBody>
      </p:sp>
      <p:sp>
        <p:nvSpPr>
          <p:cNvPr id="126980" name="AutoShape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BC2DC10-0916-4DE7-918E-3470AC2C1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26981" name="Text Box 5">
            <a:extLst>
              <a:ext uri="{FF2B5EF4-FFF2-40B4-BE49-F238E27FC236}">
                <a16:creationId xmlns:a16="http://schemas.microsoft.com/office/drawing/2014/main" id="{9E0EAD9A-CF48-4F52-91D1-A293A7F6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8"/>
            <a:ext cx="8016875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Nr. 9 startet bei der 350m Marke.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Zwischen der 350m und 365m Marke erhält die Nr. 9 das nicht- absperrbare C-Strahlrohr von der Nr. 8.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380m Marke (Verteiler und C-Druckschläuche) kuppelt die Nr. 9 die beiden C-Druckschläuche zusammen. Kuppelt eine C-Druckkupplung an Verteiler an. Kuppelt das Strahlrohr ebenfalls an eine C-Druckkupplung. Die Reihenfolge in der gekuppelt wird bleibt der Nr. 9 überlassen.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Danach begibt sich die Nr. 9 zum Ziel (400m) und legt das </a:t>
            </a:r>
            <a:br>
              <a:rPr lang="de-DE" altLang="de-DE">
                <a:solidFill>
                  <a:srgbClr val="000000"/>
                </a:solidFill>
              </a:rPr>
            </a:br>
            <a:r>
              <a:rPr lang="de-DE" altLang="de-DE">
                <a:solidFill>
                  <a:srgbClr val="000000"/>
                </a:solidFill>
              </a:rPr>
              <a:t>C-Strahlrohr nach dem Zieldurchlauf ab. Das C-Strahlrohr muss vor dem Durchlaufen des Zieles am C-Druckschlauch angekuppelt sein.</a:t>
            </a:r>
          </a:p>
        </p:txBody>
      </p:sp>
      <p:pic>
        <p:nvPicPr>
          <p:cNvPr id="126982" name="Picture 6" descr="10235">
            <a:extLst>
              <a:ext uri="{FF2B5EF4-FFF2-40B4-BE49-F238E27FC236}">
                <a16:creationId xmlns:a16="http://schemas.microsoft.com/office/drawing/2014/main" id="{DCDF5DFF-49A7-4BD5-AC23-57319EC96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4" y="1390650"/>
            <a:ext cx="672147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52DC5E26-E633-4B8A-A73F-FCBFD3605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  <a:latin typeface="Tahoma" panose="020B0604030504040204" pitchFamily="34" charset="0"/>
              </a:rPr>
              <a:t>400m Staffellauf</a:t>
            </a:r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BD8C9967-A310-431B-AF0A-4C7541BFC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Das Arbeiten im Bahnabschnitt 1:</a:t>
            </a:r>
          </a:p>
        </p:txBody>
      </p:sp>
      <p:sp>
        <p:nvSpPr>
          <p:cNvPr id="104454" name="Text Box 6">
            <a:extLst>
              <a:ext uri="{FF2B5EF4-FFF2-40B4-BE49-F238E27FC236}">
                <a16:creationId xmlns:a16="http://schemas.microsoft.com/office/drawing/2014/main" id="{6E847164-0987-4927-9A47-8FB9C5918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8"/>
            <a:ext cx="801687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Nr. 1 begibt sich nach dem Startschuss zur Leiterwand bei der 20m Marke.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Er überwindet diese Leiterwand leiternmässig, d.h. mit dem Gesicht zur Leiterwand und die Oberkante jeder Sprossen muss mit den Händen und/oder Füßen berührt werden.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unteren beiden Sprossen müssen mit den Füßen und die oberen beiden Sprossen mit den Händen berührt werden. Dies gilt sowohl für den Auf- als auch für den Abstieg.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Danach ergreift die Nr. 1 das am linken (in Laufrichtung) Fuß der Leiterwand befindliche nicht-absperrbare C-Strahlrohr und läuft damit mindestens bis zur 25m Marke.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25m Marke angekommen übergibt die Nr. 1 das Strahlrohr an die Nr. 2. spätestens jedoch bei der 37,5m Marke</a:t>
            </a:r>
          </a:p>
        </p:txBody>
      </p:sp>
      <p:sp>
        <p:nvSpPr>
          <p:cNvPr id="104455" name="AutoShape 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0E9C791-0B5B-4A46-980D-9C8A2589A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pic>
        <p:nvPicPr>
          <p:cNvPr id="104456" name="Picture 8" descr="diana paliçada">
            <a:extLst>
              <a:ext uri="{FF2B5EF4-FFF2-40B4-BE49-F238E27FC236}">
                <a16:creationId xmlns:a16="http://schemas.microsoft.com/office/drawing/2014/main" id="{383C0A5C-04A2-44DB-9FE5-8761FD7AD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77" y="1052513"/>
            <a:ext cx="3908425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4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4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4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4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>
            <a:extLst>
              <a:ext uri="{FF2B5EF4-FFF2-40B4-BE49-F238E27FC236}">
                <a16:creationId xmlns:a16="http://schemas.microsoft.com/office/drawing/2014/main" id="{BFEB8411-EB99-404E-B87F-BC2B1D5ED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  <a:latin typeface="Tahoma" panose="020B0604030504040204" pitchFamily="34" charset="0"/>
              </a:rPr>
              <a:t>400m Staffellauf</a:t>
            </a:r>
          </a:p>
        </p:txBody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260A2DF4-5750-4F96-923B-90C1EC6C5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Das Arbeiten im Bahnabschnitt 2:</a:t>
            </a:r>
          </a:p>
        </p:txBody>
      </p:sp>
      <p:sp>
        <p:nvSpPr>
          <p:cNvPr id="102405" name="Text Box 5">
            <a:extLst>
              <a:ext uri="{FF2B5EF4-FFF2-40B4-BE49-F238E27FC236}">
                <a16:creationId xmlns:a16="http://schemas.microsoft.com/office/drawing/2014/main" id="{530B80E7-3F8C-4D42-BFD2-09D657E11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9"/>
            <a:ext cx="8016875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Nr. 2 startet bei der 25m Marke.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Zwischen der 25m und 37,5m Marke erhält die Nr. 2 das nicht- absperrbare C-Strahlrohr von der Nummer  1.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50m Marke angekommen übergibt die Nr. 2 das Strahlrohr an die Nr. 3 spätestens jedoch vor der 70m Marke bei der doppelt gerollten C-Druckschlauch mit Schlauchträger aufgestellt ist.</a:t>
            </a:r>
          </a:p>
        </p:txBody>
      </p:sp>
      <p:sp>
        <p:nvSpPr>
          <p:cNvPr id="102406" name="AutoShape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6DE8BC3-A53A-4820-B20E-B9F89D476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pic>
        <p:nvPicPr>
          <p:cNvPr id="102407" name="Picture 7" descr="6F7D0525">
            <a:extLst>
              <a:ext uri="{FF2B5EF4-FFF2-40B4-BE49-F238E27FC236}">
                <a16:creationId xmlns:a16="http://schemas.microsoft.com/office/drawing/2014/main" id="{9FE120BB-0AE3-4BE2-952E-9B7D7CA30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6" y="1143000"/>
            <a:ext cx="33718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12263219-3E08-449E-92E8-190B5A94D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  <a:latin typeface="Tahoma" panose="020B0604030504040204" pitchFamily="34" charset="0"/>
              </a:rPr>
              <a:t>400m Staffellauf</a:t>
            </a:r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FACD3C36-210C-4505-B410-54670D1E9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Das Arbeiten im Bahnabschnitt 3:</a:t>
            </a:r>
          </a:p>
        </p:txBody>
      </p:sp>
      <p:sp>
        <p:nvSpPr>
          <p:cNvPr id="101381" name="Text Box 5">
            <a:extLst>
              <a:ext uri="{FF2B5EF4-FFF2-40B4-BE49-F238E27FC236}">
                <a16:creationId xmlns:a16="http://schemas.microsoft.com/office/drawing/2014/main" id="{5132965E-E561-4D78-94F7-40B061D46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8"/>
            <a:ext cx="8016875" cy="384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Nr. 3 startet bei der 50m Marke.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Zwischen der 50m und 70m Marke erhält die Nr. 3 das nicht- absperrbare C-Strahlrohr von der Nr. 2.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70m Marke ergreift die Nr. 3 den dort abgestellten doppeltgerollten C-Druckschlauch mit Schlauchträger.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75m wird der C-Druckschlauch auf der Holzplatte </a:t>
            </a:r>
            <a:r>
              <a:rPr lang="de-DE" altLang="de-DE" u="sng">
                <a:solidFill>
                  <a:srgbClr val="000000"/>
                </a:solidFill>
              </a:rPr>
              <a:t>abgelegt</a:t>
            </a:r>
            <a:r>
              <a:rPr lang="de-DE" altLang="de-DE">
                <a:solidFill>
                  <a:srgbClr val="000000"/>
                </a:solidFill>
              </a:rPr>
              <a:t>. Es darf nach dem Ablegen nur eventuell Schlauchträger (auch Metallteil) diese Platte überragen. Die Kupplungen und der </a:t>
            </a:r>
            <a:br>
              <a:rPr lang="de-DE" altLang="de-DE">
                <a:solidFill>
                  <a:srgbClr val="000000"/>
                </a:solidFill>
              </a:rPr>
            </a:br>
            <a:r>
              <a:rPr lang="de-DE" altLang="de-DE">
                <a:solidFill>
                  <a:srgbClr val="000000"/>
                </a:solidFill>
              </a:rPr>
              <a:t>C-Druckschlauch müssen sich vollständig auf der Platte befinden und dürfen diese auch nicht überragen.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100m Marke angekommen übergibt die Nr. 3 das Strahlrohr an die Nr. 4 spätestens jedoch vor der 125m Marke.</a:t>
            </a:r>
          </a:p>
        </p:txBody>
      </p:sp>
      <p:sp>
        <p:nvSpPr>
          <p:cNvPr id="101382" name="AutoShape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7861BF2-93D3-4F19-AC9B-2079F443B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pic>
        <p:nvPicPr>
          <p:cNvPr id="101383" name="Picture 7" descr="10433">
            <a:extLst>
              <a:ext uri="{FF2B5EF4-FFF2-40B4-BE49-F238E27FC236}">
                <a16:creationId xmlns:a16="http://schemas.microsoft.com/office/drawing/2014/main" id="{C8E413B8-1C8E-4C0F-946F-A0C090A71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4" y="1143000"/>
            <a:ext cx="31908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1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>
            <a:extLst>
              <a:ext uri="{FF2B5EF4-FFF2-40B4-BE49-F238E27FC236}">
                <a16:creationId xmlns:a16="http://schemas.microsoft.com/office/drawing/2014/main" id="{E056673B-7BC5-4B89-B749-5C17B3506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  <a:latin typeface="Tahoma" panose="020B0604030504040204" pitchFamily="34" charset="0"/>
              </a:rPr>
              <a:t>400m Staffellauf</a:t>
            </a:r>
          </a:p>
        </p:txBody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EAE13391-CBC8-49E7-A9C1-6A59CF4D5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Das Arbeiten im Bahnabschnitt 4:</a:t>
            </a:r>
          </a:p>
        </p:txBody>
      </p:sp>
      <p:sp>
        <p:nvSpPr>
          <p:cNvPr id="132101" name="Text Box 5">
            <a:extLst>
              <a:ext uri="{FF2B5EF4-FFF2-40B4-BE49-F238E27FC236}">
                <a16:creationId xmlns:a16="http://schemas.microsoft.com/office/drawing/2014/main" id="{4A5C7CEC-9347-4BD6-9CB1-3440BAAE9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9"/>
            <a:ext cx="8016875" cy="197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Nr. 4 startet bei der 100m Marke.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Zwischen der 100m und 125m Marke erhält die Nr. 4 das nicht- absperrbare C-Strahlrohr von der Nr. 3.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150m Marke angekommen übergibt die Nr. 4 das Strahlrohr an die Nr. 5 spätestens jedoch vor der 175m Marke bei welcher sich das Lattengestell befindet.</a:t>
            </a:r>
          </a:p>
        </p:txBody>
      </p:sp>
      <p:sp>
        <p:nvSpPr>
          <p:cNvPr id="132102" name="AutoShape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8AC147F-DC13-4DC0-A697-917A032D2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pic>
        <p:nvPicPr>
          <p:cNvPr id="132103" name="Picture 7" descr="DSC_0906">
            <a:extLst>
              <a:ext uri="{FF2B5EF4-FFF2-40B4-BE49-F238E27FC236}">
                <a16:creationId xmlns:a16="http://schemas.microsoft.com/office/drawing/2014/main" id="{501D6ACD-3015-4E30-9078-DB7A66410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6" y="1143000"/>
            <a:ext cx="32956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2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>
            <a:extLst>
              <a:ext uri="{FF2B5EF4-FFF2-40B4-BE49-F238E27FC236}">
                <a16:creationId xmlns:a16="http://schemas.microsoft.com/office/drawing/2014/main" id="{B41D733B-BE82-45F4-A865-4346D11E8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  <a:latin typeface="Tahoma" panose="020B0604030504040204" pitchFamily="34" charset="0"/>
              </a:rPr>
              <a:t>400m Staffellauf</a:t>
            </a:r>
          </a:p>
        </p:txBody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9A56F43B-E45F-4FB0-81A4-110A46D62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Das Arbeiten im Bahnabschnitt 5:</a:t>
            </a:r>
          </a:p>
        </p:txBody>
      </p:sp>
      <p:sp>
        <p:nvSpPr>
          <p:cNvPr id="131077" name="Text Box 5">
            <a:extLst>
              <a:ext uri="{FF2B5EF4-FFF2-40B4-BE49-F238E27FC236}">
                <a16:creationId xmlns:a16="http://schemas.microsoft.com/office/drawing/2014/main" id="{05E210EF-9A39-4B46-A84D-75706ADCB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8"/>
            <a:ext cx="8016875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Nr. 5 startet bei der 150m Marke.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Zwischen der 150m und 175m Marke (Lattengestell) erhält die Nr. 5 das nicht-absprerrbare C-Strahlrohr von der Nr. 4.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175m (Lattengestell) kriecht die Nr. 5 unter dem Lattengestell durch. Die Latte darf nicht abgeworfen werden. </a:t>
            </a:r>
            <a:br>
              <a:rPr lang="de-DE" altLang="de-DE">
                <a:solidFill>
                  <a:srgbClr val="000000"/>
                </a:solidFill>
              </a:rPr>
            </a:br>
            <a:r>
              <a:rPr lang="de-DE" altLang="de-DE">
                <a:solidFill>
                  <a:srgbClr val="000000"/>
                </a:solidFill>
              </a:rPr>
              <a:t>Wird die Latte abgeworfen kann sie von der Nr. 5 wieder aufgelegt werden. Die Nr. 5 muss dann allerdings das Hindernis in Laufrichtung wieder richtig passieren. Die Bahn darf hierbei nicht verlassen werden.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200m Marke angekommen übergibt die Nr. 5 das Strahlrohr an die Nr. 6 spätestens jedoch vor der 225m Marke (Hürde).</a:t>
            </a:r>
          </a:p>
        </p:txBody>
      </p:sp>
      <p:sp>
        <p:nvSpPr>
          <p:cNvPr id="131078" name="AutoShape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A1860C2-5E12-45EB-9474-B85BBD6CE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pic>
        <p:nvPicPr>
          <p:cNvPr id="131079" name="Picture 7" descr="obstaculo1">
            <a:extLst>
              <a:ext uri="{FF2B5EF4-FFF2-40B4-BE49-F238E27FC236}">
                <a16:creationId xmlns:a16="http://schemas.microsoft.com/office/drawing/2014/main" id="{205BEE47-0F6C-4DD4-B597-487627BFA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6" y="1809750"/>
            <a:ext cx="33591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1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>
            <a:extLst>
              <a:ext uri="{FF2B5EF4-FFF2-40B4-BE49-F238E27FC236}">
                <a16:creationId xmlns:a16="http://schemas.microsoft.com/office/drawing/2014/main" id="{91923BA7-219E-4AEF-8F02-F773ED5F0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  <a:latin typeface="Tahoma" panose="020B0604030504040204" pitchFamily="34" charset="0"/>
              </a:rPr>
              <a:t>400m Staffellauf</a:t>
            </a:r>
          </a:p>
        </p:txBody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id="{100341CB-2C76-44F8-85D7-837A67656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Das Arbeiten im Bahnabschnitt 6:</a:t>
            </a:r>
          </a:p>
        </p:txBody>
      </p:sp>
      <p:sp>
        <p:nvSpPr>
          <p:cNvPr id="130053" name="Text Box 5">
            <a:extLst>
              <a:ext uri="{FF2B5EF4-FFF2-40B4-BE49-F238E27FC236}">
                <a16:creationId xmlns:a16="http://schemas.microsoft.com/office/drawing/2014/main" id="{3C81A854-75DA-4B9E-BBF2-C54857848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9"/>
            <a:ext cx="8016875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Nr. 6 startet bei der 200m Marke.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Zwischen der 200m und 225m Marke (Hürde) erhält die Nr. 6 das nicht-absperrbare C-Strahlrohr von der Nr. 5.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225m Marke überwindet die Nr. 6 die Hürde. Die Hürde darf nicht umgeworfen werden. Wird die Hürde umgeworfen kann sie von der Nr. 6 wieder aufgestellt werden. Die Nr. 6 muss dann allerdings das Hindernis in Laufrichtung wieder richtig passieren. Die Bahn darf hierbei nicht verlassen werden.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250m Marke angekommen übergibt die Nr. 6 das Strahlrohr an die Nr. 7 spätestens jedoch vor der 275m Marke (Feuerlöscher).</a:t>
            </a:r>
          </a:p>
        </p:txBody>
      </p:sp>
      <p:sp>
        <p:nvSpPr>
          <p:cNvPr id="130054" name="AutoShape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9FBEECC-3628-4697-BE2E-7EE2169B2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pic>
        <p:nvPicPr>
          <p:cNvPr id="130055" name="Picture 7" descr="obstaculo2">
            <a:extLst>
              <a:ext uri="{FF2B5EF4-FFF2-40B4-BE49-F238E27FC236}">
                <a16:creationId xmlns:a16="http://schemas.microsoft.com/office/drawing/2014/main" id="{BD591461-A8C0-4070-B33D-71B0CCDD3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628775"/>
            <a:ext cx="33607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0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0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0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65951F44-EF65-46A2-809A-509AC1D08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  <a:latin typeface="Tahoma" panose="020B0604030504040204" pitchFamily="34" charset="0"/>
              </a:rPr>
              <a:t>400m Staffellauf</a:t>
            </a:r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C246B522-3178-4944-8D56-1C1BE8E51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Das Arbeiten im Bahnabschnitt 7:</a:t>
            </a:r>
          </a:p>
        </p:txBody>
      </p:sp>
      <p:sp>
        <p:nvSpPr>
          <p:cNvPr id="129029" name="Text Box 5">
            <a:extLst>
              <a:ext uri="{FF2B5EF4-FFF2-40B4-BE49-F238E27FC236}">
                <a16:creationId xmlns:a16="http://schemas.microsoft.com/office/drawing/2014/main" id="{5CF2FC20-AD1F-4414-B8D2-747DCEA0B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8"/>
            <a:ext cx="8016875" cy="384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Nr. 7 startet bei der 250m Marke.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Zwischen der 250m und 275m Marke (Feuerlöscher) erhält die Nr. 7 das nicht-absperrbare C-Strahlrohr von der Nr. 6.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275m Marke nimmt die Nr. 7 den dort abgestellten leeren 6kg tragbaren Feuerlöscher auf.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280m Marke stellt die Nr. 7 den trag</a:t>
            </a:r>
            <a:r>
              <a:rPr lang="de-DE" altLang="ii-CN">
                <a:solidFill>
                  <a:srgbClr val="000000"/>
                </a:solidFill>
              </a:rPr>
              <a:t>b</a:t>
            </a:r>
            <a:r>
              <a:rPr lang="de-DE" altLang="de-DE">
                <a:solidFill>
                  <a:srgbClr val="000000"/>
                </a:solidFill>
              </a:rPr>
              <a:t>aren Feuerlöscher auf der dort befindlichen Holzplatte ab. Der Feuerlöscher muss abgestellt werden und darf die Holzplatte nicht überragen. Der Feuerlöscher darf so lange nicht umfallen, so lange die Nr. 7 nicht an die Nr. 8 übergeben hat.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300m Marke angekommen übergibt die Nr. 7 das Strahlrohr an die Nr. 8 spätestens jedoch vor der 325m Marke.</a:t>
            </a:r>
          </a:p>
        </p:txBody>
      </p:sp>
      <p:sp>
        <p:nvSpPr>
          <p:cNvPr id="129030" name="AutoShape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FC6C344-6ED5-4957-ACFC-9508F4F38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pic>
        <p:nvPicPr>
          <p:cNvPr id="129031" name="Picture 7" descr="DSC_0912">
            <a:extLst>
              <a:ext uri="{FF2B5EF4-FFF2-40B4-BE49-F238E27FC236}">
                <a16:creationId xmlns:a16="http://schemas.microsoft.com/office/drawing/2014/main" id="{06AD6103-6130-48D9-A1AE-815E3B079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1" y="1196975"/>
            <a:ext cx="3778250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9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>
            <a:extLst>
              <a:ext uri="{FF2B5EF4-FFF2-40B4-BE49-F238E27FC236}">
                <a16:creationId xmlns:a16="http://schemas.microsoft.com/office/drawing/2014/main" id="{27441FF3-AD6F-4861-B229-220B7ADF5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  <a:latin typeface="Tahoma" panose="020B0604030504040204" pitchFamily="34" charset="0"/>
              </a:rPr>
              <a:t>400m Staffellauf</a:t>
            </a:r>
          </a:p>
        </p:txBody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B12A6071-EFCF-4A29-87D1-93DD3AC11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Das Arbeiten im Bahnabschnitt 8:</a:t>
            </a:r>
          </a:p>
        </p:txBody>
      </p:sp>
      <p:sp>
        <p:nvSpPr>
          <p:cNvPr id="128005" name="Text Box 5">
            <a:extLst>
              <a:ext uri="{FF2B5EF4-FFF2-40B4-BE49-F238E27FC236}">
                <a16:creationId xmlns:a16="http://schemas.microsoft.com/office/drawing/2014/main" id="{AD086933-C95D-4904-AD88-2804C1E9E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8"/>
            <a:ext cx="801687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Nr. 8 startet bei der 300m Marke.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Zwischen der 300m und 325m Marke erhält die Nr. 8 das nicht- absperrbare C-Strahlrohr von der Nr. 7.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350m Marke angekommen übergibt die Nr. 8 das Strahlrohr an die Nr. 9 spätestens jedoch vor der 365m Marke. </a:t>
            </a:r>
          </a:p>
        </p:txBody>
      </p:sp>
      <p:sp>
        <p:nvSpPr>
          <p:cNvPr id="128006" name="AutoShape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48CFB0-C739-4C90-BE27-38D5E2885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pic>
        <p:nvPicPr>
          <p:cNvPr id="128007" name="Picture 7" descr="6F7D0543">
            <a:extLst>
              <a:ext uri="{FF2B5EF4-FFF2-40B4-BE49-F238E27FC236}">
                <a16:creationId xmlns:a16="http://schemas.microsoft.com/office/drawing/2014/main" id="{549D80A0-E2FA-448E-8F2B-534F9D9AD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1" y="1844675"/>
            <a:ext cx="33718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FFFFFF"/>
      </a:accent2>
      <a:accent3>
        <a:srgbClr val="FFFFFF"/>
      </a:accent3>
      <a:accent4>
        <a:srgbClr val="000000"/>
      </a:accent4>
      <a:accent5>
        <a:srgbClr val="AAAAAA"/>
      </a:accent5>
      <a:accent6>
        <a:srgbClr val="E7E7E7"/>
      </a:accent6>
      <a:hlink>
        <a:srgbClr val="000000"/>
      </a:hlink>
      <a:folHlink>
        <a:srgbClr val="0000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867</Words>
  <Application>Microsoft Office PowerPoint</Application>
  <PresentationFormat>Laajakuva</PresentationFormat>
  <Paragraphs>66</Paragraphs>
  <Slides>10</Slides>
  <Notes>10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Standarddesign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Taina Hanhikoski</dc:creator>
  <cp:lastModifiedBy>Taina Hanhikoski</cp:lastModifiedBy>
  <cp:revision>1</cp:revision>
  <dcterms:created xsi:type="dcterms:W3CDTF">2019-02-20T14:18:01Z</dcterms:created>
  <dcterms:modified xsi:type="dcterms:W3CDTF">2019-02-20T14:18:26Z</dcterms:modified>
</cp:coreProperties>
</file>